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1"/>
  </p:notesMasterIdLst>
  <p:sldIdLst>
    <p:sldId id="256" r:id="rId2"/>
    <p:sldId id="257" r:id="rId3"/>
    <p:sldId id="260" r:id="rId4"/>
    <p:sldId id="261" r:id="rId5"/>
    <p:sldId id="283" r:id="rId6"/>
    <p:sldId id="262" r:id="rId7"/>
    <p:sldId id="263" r:id="rId8"/>
    <p:sldId id="264" r:id="rId9"/>
    <p:sldId id="275" r:id="rId10"/>
  </p:sldIdLst>
  <p:sldSz cx="9144000" cy="5143500" type="screen16x9"/>
  <p:notesSz cx="6858000" cy="9144000"/>
  <p:embeddedFontLst>
    <p:embeddedFont>
      <p:font typeface="Barlow" panose="00000500000000000000" pitchFamily="2" charset="0"/>
      <p:regular r:id="rId12"/>
      <p:bold r:id="rId13"/>
      <p:italic r:id="rId14"/>
      <p:boldItalic r:id="rId15"/>
    </p:embeddedFont>
    <p:embeddedFont>
      <p:font typeface="Barlow Medium" panose="00000600000000000000" pitchFamily="2" charset="0"/>
      <p:regular r:id="rId16"/>
      <p:bold r:id="rId17"/>
      <p:italic r:id="rId18"/>
      <p:bold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7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fb87c9a92b_0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gfb87c9a92b_0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fb87c9a92b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fb87c9a92b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fb87c9a92b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fb87c9a92b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866592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fb87c9a92b_0_9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fb87c9a92b_0_9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fb87c9a92b_0_8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gfb87c9a92b_0_8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fb87c9a92b_0_8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fb87c9a92b_0_8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fb87c9a92b_0_1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gfb87c9a92b_0_1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590675" y="-430404"/>
            <a:ext cx="6391200" cy="6391200"/>
          </a:xfrm>
          <a:prstGeom prst="chord">
            <a:avLst>
              <a:gd name="adj1" fmla="val 14385217"/>
              <a:gd name="adj2" fmla="val 720831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449540" y="784173"/>
            <a:ext cx="539646" cy="134911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14350" y="1838325"/>
            <a:ext cx="3497400" cy="18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314625" y="4788300"/>
            <a:ext cx="548700" cy="1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buNone/>
              <a:defRPr/>
            </a:lvl1pPr>
            <a:lvl2pPr lvl="1" algn="l">
              <a:buNone/>
              <a:defRPr/>
            </a:lvl2pPr>
            <a:lvl3pPr lvl="2" algn="l">
              <a:buNone/>
              <a:defRPr/>
            </a:lvl3pPr>
            <a:lvl4pPr lvl="3" algn="l">
              <a:buNone/>
              <a:defRPr/>
            </a:lvl4pPr>
            <a:lvl5pPr lvl="4" algn="l">
              <a:buNone/>
              <a:defRPr/>
            </a:lvl5pPr>
            <a:lvl6pPr lvl="5" algn="l">
              <a:buNone/>
              <a:defRPr/>
            </a:lvl6pPr>
            <a:lvl7pPr lvl="6" algn="l">
              <a:buNone/>
              <a:defRPr/>
            </a:lvl7pPr>
            <a:lvl8pPr lvl="7" algn="l">
              <a:buNone/>
              <a:defRPr/>
            </a:lvl8pPr>
            <a:lvl9pPr lvl="8" algn="l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100" y="0"/>
            <a:ext cx="9144000" cy="5151300"/>
          </a:xfrm>
          <a:prstGeom prst="rect">
            <a:avLst/>
          </a:prstGeom>
          <a:solidFill>
            <a:srgbClr val="363739">
              <a:alpha val="709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532425" y="4618200"/>
            <a:ext cx="611400" cy="5253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514350" y="2263175"/>
            <a:ext cx="5557200" cy="6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514350" y="2894375"/>
            <a:ext cx="5557200" cy="27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342900" y="361950"/>
            <a:ext cx="539646" cy="134911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3162600" cy="24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2"/>
          </p:nvPr>
        </p:nvSpPr>
        <p:spPr>
          <a:xfrm>
            <a:off x="4122876" y="1967475"/>
            <a:ext cx="3162600" cy="24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2108700" cy="255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2846689" y="1967475"/>
            <a:ext cx="2108700" cy="255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5176777" y="1967475"/>
            <a:ext cx="2108700" cy="255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TITLE_ONLY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516600" y="1655400"/>
            <a:ext cx="3679200" cy="1411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244527" y="379439"/>
            <a:ext cx="539646" cy="134912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516600" y="3066900"/>
            <a:ext cx="3679200" cy="2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body" idx="1"/>
          </p:nvPr>
        </p:nvSpPr>
        <p:spPr>
          <a:xfrm>
            <a:off x="516600" y="4406300"/>
            <a:ext cx="7772100" cy="30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302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6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ctrTitle"/>
          </p:nvPr>
        </p:nvSpPr>
        <p:spPr>
          <a:xfrm>
            <a:off x="581585" y="2860301"/>
            <a:ext cx="3250827" cy="1219196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1600" dirty="0"/>
              <a:t>ÖZLEN SÖNMEZ</a:t>
            </a:r>
            <a:br>
              <a:rPr lang="en-US" sz="1600" dirty="0"/>
            </a:br>
            <a:r>
              <a:rPr lang="en-US" sz="1600" dirty="0"/>
              <a:t>KÜBRA ERENSOY</a:t>
            </a:r>
            <a:br>
              <a:rPr lang="en-US" sz="1600" dirty="0"/>
            </a:br>
            <a:r>
              <a:rPr lang="en-US" sz="1600" dirty="0"/>
              <a:t>HÜSEYİN AYDOĞAN</a:t>
            </a:r>
            <a:br>
              <a:rPr lang="en-US" sz="1600" dirty="0"/>
            </a:br>
            <a:r>
              <a:rPr lang="en-US" sz="1600" dirty="0"/>
              <a:t>ATALAY</a:t>
            </a:r>
            <a:r>
              <a:rPr lang="tr-TR" sz="1600" dirty="0"/>
              <a:t> BARUT</a:t>
            </a:r>
            <a:br>
              <a:rPr lang="en-US" sz="1600" dirty="0"/>
            </a:br>
            <a:r>
              <a:rPr lang="en-US" sz="1600" dirty="0"/>
              <a:t>MUHAMMED KARAÇOBANOĞLU</a:t>
            </a:r>
            <a:endParaRPr sz="1600" dirty="0"/>
          </a:p>
        </p:txBody>
      </p:sp>
      <p:sp>
        <p:nvSpPr>
          <p:cNvPr id="60" name="Google Shape;60;p12"/>
          <p:cNvSpPr txBox="1"/>
          <p:nvPr/>
        </p:nvSpPr>
        <p:spPr>
          <a:xfrm>
            <a:off x="314628" y="4788300"/>
            <a:ext cx="399600" cy="1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01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2" name="Metin kutusu 1">
            <a:extLst>
              <a:ext uri="{FF2B5EF4-FFF2-40B4-BE49-F238E27FC236}">
                <a16:creationId xmlns:a16="http://schemas.microsoft.com/office/drawing/2014/main" id="{DC020049-BACE-4AE0-8B18-A29FC5492F73}"/>
              </a:ext>
            </a:extLst>
          </p:cNvPr>
          <p:cNvSpPr txBox="1"/>
          <p:nvPr/>
        </p:nvSpPr>
        <p:spPr>
          <a:xfrm>
            <a:off x="6444342" y="4503568"/>
            <a:ext cx="26996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chemeClr val="tx1"/>
                </a:solidFill>
                <a:latin typeface="Barlow" panose="020B0604020202020204" pitchFamily="2" charset="0"/>
              </a:rPr>
              <a:t>As First Project of </a:t>
            </a:r>
          </a:p>
          <a:p>
            <a:pPr algn="r"/>
            <a:r>
              <a:rPr lang="en-US" b="1" dirty="0">
                <a:solidFill>
                  <a:schemeClr val="tx1"/>
                </a:solidFill>
                <a:latin typeface="Barlow" panose="020B0604020202020204" pitchFamily="2" charset="0"/>
              </a:rPr>
              <a:t>Istanbul Data Science Academy</a:t>
            </a:r>
          </a:p>
          <a:p>
            <a:pPr algn="r"/>
            <a:endParaRPr lang="en-US" dirty="0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8FC18FB5-3E96-4D6A-8616-1D81433101D4}"/>
              </a:ext>
            </a:extLst>
          </p:cNvPr>
          <p:cNvSpPr txBox="1"/>
          <p:nvPr/>
        </p:nvSpPr>
        <p:spPr>
          <a:xfrm>
            <a:off x="62191" y="1134567"/>
            <a:ext cx="42896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Barlow" panose="020B0604020202020204" pitchFamily="2" charset="0"/>
              </a:rPr>
              <a:t>WTWY MTA TRAFFIC ANALYSIS</a:t>
            </a:r>
            <a:endParaRPr lang="en-US" b="1" dirty="0">
              <a:solidFill>
                <a:schemeClr val="tx1"/>
              </a:solidFill>
              <a:latin typeface="Barlow" panose="020B0604020202020204" pitchFamily="2" charset="0"/>
            </a:endParaRPr>
          </a:p>
        </p:txBody>
      </p:sp>
      <p:pic>
        <p:nvPicPr>
          <p:cNvPr id="16" name="Resim 15" descr="metin, tren, ulaşım, iz içeren bir resim&#10;&#10;Açıklama otomatik olarak oluşturuldu">
            <a:extLst>
              <a:ext uri="{FF2B5EF4-FFF2-40B4-BE49-F238E27FC236}">
                <a16:creationId xmlns:a16="http://schemas.microsoft.com/office/drawing/2014/main" id="{C08478B8-3B15-4839-B3E6-16A626DBE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9511" y="1564972"/>
            <a:ext cx="2922904" cy="2013556"/>
          </a:xfrm>
          <a:prstGeom prst="rect">
            <a:avLst/>
          </a:prstGeom>
        </p:spPr>
      </p:pic>
      <p:pic>
        <p:nvPicPr>
          <p:cNvPr id="10" name="Resim 9">
            <a:extLst>
              <a:ext uri="{FF2B5EF4-FFF2-40B4-BE49-F238E27FC236}">
                <a16:creationId xmlns:a16="http://schemas.microsoft.com/office/drawing/2014/main" id="{37927061-91D2-4003-A3AD-87A8A17421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8812" b="26679"/>
          <a:stretch/>
        </p:blipFill>
        <p:spPr>
          <a:xfrm>
            <a:off x="7158263" y="4143829"/>
            <a:ext cx="1271814" cy="56605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>
            <a:spLocks noGrp="1"/>
          </p:cNvSpPr>
          <p:nvPr>
            <p:ph type="title"/>
          </p:nvPr>
        </p:nvSpPr>
        <p:spPr>
          <a:xfrm>
            <a:off x="442640" y="339385"/>
            <a:ext cx="3013254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b="1" dirty="0">
                <a:solidFill>
                  <a:schemeClr val="tx1"/>
                </a:solidFill>
              </a:rPr>
              <a:t>I</a:t>
            </a:r>
            <a:r>
              <a:rPr lang="en-US" b="1" dirty="0" err="1">
                <a:solidFill>
                  <a:schemeClr val="tx1"/>
                </a:solidFill>
              </a:rPr>
              <a:t>ntroduct</a:t>
            </a:r>
            <a:r>
              <a:rPr lang="en-US" dirty="0" err="1">
                <a:solidFill>
                  <a:schemeClr val="tx1"/>
                </a:solidFill>
              </a:rPr>
              <a:t>i</a:t>
            </a:r>
            <a:r>
              <a:rPr lang="en-US" b="1" dirty="0" err="1">
                <a:solidFill>
                  <a:schemeClr val="tx1"/>
                </a:solidFill>
              </a:rPr>
              <a:t>on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69" name="Google Shape;69;p13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body" idx="2"/>
          </p:nvPr>
        </p:nvSpPr>
        <p:spPr>
          <a:xfrm>
            <a:off x="442640" y="1057285"/>
            <a:ext cx="4129360" cy="204226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latin typeface="Barlow Medium"/>
                <a:ea typeface="Barlow Medium"/>
                <a:cs typeface="Barlow Medium"/>
                <a:sym typeface="Barlow Medium"/>
              </a:rPr>
              <a:t>WomenTechWomenYes</a:t>
            </a:r>
            <a:r>
              <a:rPr lang="en-US" sz="1800" dirty="0">
                <a:latin typeface="Barlow Medium"/>
                <a:ea typeface="Barlow Medium"/>
                <a:cs typeface="Barlow Medium"/>
                <a:sym typeface="Barlow Medium"/>
              </a:rPr>
              <a:t> is holding an annual gala, and hopes to invite as many interested individuals as possible.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74" name="Google Shape;74;p13"/>
          <p:cNvSpPr/>
          <p:nvPr/>
        </p:nvSpPr>
        <p:spPr>
          <a:xfrm>
            <a:off x="442640" y="3904564"/>
            <a:ext cx="1137488" cy="1137486"/>
          </a:xfrm>
          <a:custGeom>
            <a:avLst/>
            <a:gdLst/>
            <a:ahLst/>
            <a:cxnLst/>
            <a:rect l="l" t="t" r="r" b="b"/>
            <a:pathLst>
              <a:path w="2274977" h="2274971" extrusionOk="0">
                <a:moveTo>
                  <a:pt x="2274977" y="1013036"/>
                </a:moveTo>
                <a:lnTo>
                  <a:pt x="2274977" y="1013036"/>
                </a:lnTo>
                <a:lnTo>
                  <a:pt x="2274977" y="0"/>
                </a:lnTo>
                <a:lnTo>
                  <a:pt x="2274977" y="0"/>
                </a:lnTo>
                <a:cubicBezTo>
                  <a:pt x="1018536" y="0"/>
                  <a:pt x="0" y="1018530"/>
                  <a:pt x="0" y="2274971"/>
                </a:cubicBezTo>
                <a:lnTo>
                  <a:pt x="1013047" y="2274971"/>
                </a:lnTo>
                <a:cubicBezTo>
                  <a:pt x="1013047" y="1578027"/>
                  <a:pt x="1578038" y="1013036"/>
                  <a:pt x="2274977" y="10130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3"/>
          <p:cNvSpPr/>
          <p:nvPr/>
        </p:nvSpPr>
        <p:spPr>
          <a:xfrm>
            <a:off x="458299" y="4473307"/>
            <a:ext cx="1106170" cy="276543"/>
          </a:xfrm>
          <a:custGeom>
            <a:avLst/>
            <a:gdLst/>
            <a:ahLst/>
            <a:cxnLst/>
            <a:rect l="l" t="t" r="r" b="b"/>
            <a:pathLst>
              <a:path w="2212339" h="553085" extrusionOk="0">
                <a:moveTo>
                  <a:pt x="276542" y="0"/>
                </a:moveTo>
                <a:cubicBezTo>
                  <a:pt x="123753" y="0"/>
                  <a:pt x="0" y="123753"/>
                  <a:pt x="0" y="276543"/>
                </a:cubicBezTo>
                <a:cubicBezTo>
                  <a:pt x="0" y="429332"/>
                  <a:pt x="123753" y="553085"/>
                  <a:pt x="276542" y="553085"/>
                </a:cubicBezTo>
                <a:cubicBezTo>
                  <a:pt x="429332" y="553085"/>
                  <a:pt x="553085" y="429332"/>
                  <a:pt x="553085" y="276543"/>
                </a:cubicBezTo>
                <a:cubicBezTo>
                  <a:pt x="553085" y="123753"/>
                  <a:pt x="429332" y="0"/>
                  <a:pt x="276542" y="0"/>
                </a:cubicBezTo>
                <a:close/>
                <a:moveTo>
                  <a:pt x="1935797" y="0"/>
                </a:moveTo>
                <a:cubicBezTo>
                  <a:pt x="1783007" y="0"/>
                  <a:pt x="1659254" y="123753"/>
                  <a:pt x="1659254" y="276543"/>
                </a:cubicBezTo>
                <a:cubicBezTo>
                  <a:pt x="1659254" y="429332"/>
                  <a:pt x="1783007" y="553085"/>
                  <a:pt x="1935797" y="553085"/>
                </a:cubicBezTo>
                <a:cubicBezTo>
                  <a:pt x="2088586" y="553085"/>
                  <a:pt x="2212339" y="429332"/>
                  <a:pt x="2212339" y="276543"/>
                </a:cubicBezTo>
                <a:cubicBezTo>
                  <a:pt x="2212339" y="123753"/>
                  <a:pt x="2088586" y="0"/>
                  <a:pt x="1935797" y="0"/>
                </a:cubicBezTo>
                <a:close/>
                <a:moveTo>
                  <a:pt x="1106170" y="0"/>
                </a:moveTo>
                <a:cubicBezTo>
                  <a:pt x="953380" y="0"/>
                  <a:pt x="829627" y="123753"/>
                  <a:pt x="829627" y="276543"/>
                </a:cubicBezTo>
                <a:cubicBezTo>
                  <a:pt x="829627" y="429332"/>
                  <a:pt x="953380" y="553085"/>
                  <a:pt x="1106170" y="553085"/>
                </a:cubicBezTo>
                <a:cubicBezTo>
                  <a:pt x="1258959" y="553085"/>
                  <a:pt x="1382712" y="429332"/>
                  <a:pt x="1382712" y="276543"/>
                </a:cubicBezTo>
                <a:cubicBezTo>
                  <a:pt x="1382712" y="123753"/>
                  <a:pt x="1258959" y="0"/>
                  <a:pt x="11061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6C0A6633-A7C9-405A-AC33-11CAD2A5023D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42640" y="2701321"/>
            <a:ext cx="7612148" cy="984154"/>
          </a:xfrm>
        </p:spPr>
        <p:txBody>
          <a:bodyPr/>
          <a:lstStyle/>
          <a:p>
            <a:pPr marL="127000" indent="0">
              <a:buNone/>
            </a:pPr>
            <a:r>
              <a:rPr lang="tr-TR" sz="1800" b="1" dirty="0" err="1">
                <a:solidFill>
                  <a:schemeClr val="tx1"/>
                </a:solidFill>
              </a:rPr>
              <a:t>Our</a:t>
            </a:r>
            <a:r>
              <a:rPr lang="tr-TR" sz="1800" b="1" dirty="0">
                <a:solidFill>
                  <a:schemeClr val="tx1"/>
                </a:solidFill>
              </a:rPr>
              <a:t> </a:t>
            </a:r>
            <a:r>
              <a:rPr lang="tr-TR" sz="1800" b="1" dirty="0" err="1">
                <a:solidFill>
                  <a:schemeClr val="tx1"/>
                </a:solidFill>
              </a:rPr>
              <a:t>Goal</a:t>
            </a:r>
            <a:endParaRPr lang="tr-TR" sz="1800" b="1" dirty="0">
              <a:solidFill>
                <a:schemeClr val="tx1"/>
              </a:solidFill>
            </a:endParaRPr>
          </a:p>
          <a:p>
            <a:pPr marL="12700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To find out the which stations and days in a week are the busiest in the </a:t>
            </a:r>
            <a:r>
              <a:rPr lang="en-US" sz="1800" dirty="0" err="1">
                <a:solidFill>
                  <a:schemeClr val="tx1"/>
                </a:solidFill>
              </a:rPr>
              <a:t>resour</a:t>
            </a:r>
            <a:r>
              <a:rPr lang="tr-TR" sz="1800" dirty="0">
                <a:solidFill>
                  <a:schemeClr val="tx1"/>
                </a:solidFill>
              </a:rPr>
              <a:t>c</a:t>
            </a:r>
            <a:r>
              <a:rPr lang="en-US" sz="1800" dirty="0">
                <a:solidFill>
                  <a:schemeClr val="tx1"/>
                </a:solidFill>
              </a:rPr>
              <a:t>e.</a:t>
            </a:r>
          </a:p>
          <a:p>
            <a:endParaRPr lang="en-US" dirty="0"/>
          </a:p>
        </p:txBody>
      </p:sp>
      <p:pic>
        <p:nvPicPr>
          <p:cNvPr id="11" name="Resim 10" descr="metin içeren bir resim&#10;&#10;Açıklama otomatik olarak oluşturuldu">
            <a:extLst>
              <a:ext uri="{FF2B5EF4-FFF2-40B4-BE49-F238E27FC236}">
                <a16:creationId xmlns:a16="http://schemas.microsoft.com/office/drawing/2014/main" id="{0A94525A-637E-42FE-8B67-445CA30245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2493" y="211850"/>
            <a:ext cx="4129549" cy="247266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b="1" dirty="0" err="1">
                <a:solidFill>
                  <a:schemeClr val="tx1"/>
                </a:solidFill>
              </a:rPr>
              <a:t>Methodology</a:t>
            </a:r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125" name="Google Shape;125;p16"/>
          <p:cNvSpPr/>
          <p:nvPr/>
        </p:nvSpPr>
        <p:spPr>
          <a:xfrm>
            <a:off x="4826382" y="979521"/>
            <a:ext cx="3824043" cy="3448100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tx1">
              <a:lumMod val="75000"/>
            </a:schemeClr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Metin kutusu 1">
            <a:extLst>
              <a:ext uri="{FF2B5EF4-FFF2-40B4-BE49-F238E27FC236}">
                <a16:creationId xmlns:a16="http://schemas.microsoft.com/office/drawing/2014/main" id="{5A9A5463-5334-4384-90F1-2117C859746E}"/>
              </a:ext>
            </a:extLst>
          </p:cNvPr>
          <p:cNvSpPr txBox="1"/>
          <p:nvPr/>
        </p:nvSpPr>
        <p:spPr>
          <a:xfrm>
            <a:off x="516600" y="1232250"/>
            <a:ext cx="52526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800" b="1" dirty="0">
                <a:solidFill>
                  <a:schemeClr val="tx1"/>
                </a:solidFill>
                <a:latin typeface="Barlow" panose="020B0604020202020204" pitchFamily="2" charset="0"/>
              </a:rPr>
              <a:t>- MTA </a:t>
            </a:r>
            <a:r>
              <a:rPr lang="tr-TR" sz="1800" b="1" dirty="0" err="1">
                <a:solidFill>
                  <a:schemeClr val="tx1"/>
                </a:solidFill>
                <a:latin typeface="Barlow" panose="020B0604020202020204" pitchFamily="2" charset="0"/>
              </a:rPr>
              <a:t>Turnstile</a:t>
            </a:r>
            <a:r>
              <a:rPr lang="tr-TR" sz="1800" b="1" dirty="0">
                <a:solidFill>
                  <a:schemeClr val="tx1"/>
                </a:solidFill>
                <a:latin typeface="Barlow" panose="020B0604020202020204" pitchFamily="2" charset="0"/>
              </a:rPr>
              <a:t> Data (</a:t>
            </a:r>
            <a:r>
              <a:rPr lang="tr-TR" sz="1800" b="1" dirty="0" err="1">
                <a:solidFill>
                  <a:schemeClr val="tx1"/>
                </a:solidFill>
                <a:latin typeface="Barlow" panose="020B0604020202020204" pitchFamily="2" charset="0"/>
              </a:rPr>
              <a:t>January</a:t>
            </a:r>
            <a:r>
              <a:rPr lang="tr-TR" sz="1800" b="1" dirty="0">
                <a:solidFill>
                  <a:schemeClr val="tx1"/>
                </a:solidFill>
                <a:latin typeface="Barlow" panose="020B0604020202020204" pitchFamily="2" charset="0"/>
              </a:rPr>
              <a:t> 2018 – 2021)</a:t>
            </a:r>
          </a:p>
          <a:p>
            <a:endParaRPr lang="en-US" dirty="0"/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9F850BD3-45BE-4ED2-9B6B-14DE403FF823}"/>
              </a:ext>
            </a:extLst>
          </p:cNvPr>
          <p:cNvSpPr txBox="1"/>
          <p:nvPr/>
        </p:nvSpPr>
        <p:spPr>
          <a:xfrm>
            <a:off x="647888" y="1780091"/>
            <a:ext cx="309679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b="1" dirty="0">
                <a:solidFill>
                  <a:schemeClr val="tx1"/>
                </a:solidFill>
                <a:latin typeface="Barlow" panose="020B0604020202020204" pitchFamily="2" charset="0"/>
              </a:rPr>
              <a:t>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800" b="1" dirty="0" err="1">
                <a:solidFill>
                  <a:schemeClr val="tx1"/>
                </a:solidFill>
                <a:latin typeface="Barlow" panose="020B0604020202020204" pitchFamily="2" charset="0"/>
              </a:rPr>
              <a:t>Python</a:t>
            </a:r>
            <a:endParaRPr lang="tr-TR" sz="1800" b="1" dirty="0">
              <a:solidFill>
                <a:schemeClr val="tx1"/>
              </a:solidFill>
              <a:latin typeface="Barlow" panose="020B06040202020202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800" b="1" dirty="0" err="1">
                <a:solidFill>
                  <a:schemeClr val="tx1"/>
                </a:solidFill>
                <a:latin typeface="Barlow" panose="020B0604020202020204" pitchFamily="2" charset="0"/>
              </a:rPr>
              <a:t>Matplotlıb</a:t>
            </a:r>
            <a:endParaRPr lang="tr-TR" sz="1800" b="1" dirty="0">
              <a:solidFill>
                <a:schemeClr val="tx1"/>
              </a:solidFill>
              <a:latin typeface="Barlow" panose="020B06040202020202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800" b="1" dirty="0" err="1">
                <a:solidFill>
                  <a:schemeClr val="tx1"/>
                </a:solidFill>
                <a:latin typeface="Barlow" panose="020B0604020202020204" pitchFamily="2" charset="0"/>
              </a:rPr>
              <a:t>Pandas</a:t>
            </a:r>
            <a:endParaRPr lang="tr-TR" sz="1800" b="1" dirty="0">
              <a:solidFill>
                <a:schemeClr val="tx1"/>
              </a:solidFill>
              <a:latin typeface="Barlow" panose="020B06040202020202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800" b="1" dirty="0" err="1">
                <a:solidFill>
                  <a:schemeClr val="tx1"/>
                </a:solidFill>
                <a:latin typeface="Barlow" panose="020B0604020202020204" pitchFamily="2" charset="0"/>
              </a:rPr>
              <a:t>Numpy</a:t>
            </a:r>
            <a:endParaRPr lang="tr-TR" sz="1800" b="1" dirty="0">
              <a:solidFill>
                <a:schemeClr val="tx1"/>
              </a:solidFill>
              <a:latin typeface="Barlow" panose="020B06040202020202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800" b="1" dirty="0" err="1">
                <a:solidFill>
                  <a:schemeClr val="tx1"/>
                </a:solidFill>
                <a:latin typeface="Barlow" panose="020B0604020202020204" pitchFamily="2" charset="0"/>
              </a:rPr>
              <a:t>Seaborn</a:t>
            </a:r>
            <a:endParaRPr lang="tr-TR" sz="1800" b="1" dirty="0">
              <a:solidFill>
                <a:schemeClr val="tx1"/>
              </a:solidFill>
              <a:latin typeface="Barlow" panose="020B06040202020202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800" b="1" dirty="0" err="1">
                <a:solidFill>
                  <a:schemeClr val="tx1"/>
                </a:solidFill>
                <a:latin typeface="Barlow" panose="020B0604020202020204" pitchFamily="2" charset="0"/>
              </a:rPr>
              <a:t>Jupyter</a:t>
            </a:r>
            <a:r>
              <a:rPr lang="tr-TR" sz="1800" b="1" dirty="0">
                <a:solidFill>
                  <a:schemeClr val="tx1"/>
                </a:solidFill>
                <a:latin typeface="Barlow" panose="020B0604020202020204" pitchFamily="2" charset="0"/>
              </a:rPr>
              <a:t> Notebook</a:t>
            </a:r>
          </a:p>
          <a:p>
            <a:endParaRPr lang="en-US" dirty="0">
              <a:solidFill>
                <a:schemeClr val="tx1"/>
              </a:solidFill>
              <a:latin typeface="Barlow" panose="020B0604020202020204" pitchFamily="2" charset="0"/>
            </a:endParaRPr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033DEADD-E2AC-4E53-AC73-D580E14CA4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57" r="15829"/>
          <a:stretch/>
        </p:blipFill>
        <p:spPr>
          <a:xfrm>
            <a:off x="6114803" y="2191287"/>
            <a:ext cx="1293288" cy="1024567"/>
          </a:xfrm>
          <a:prstGeom prst="rect">
            <a:avLst/>
          </a:prstGeom>
        </p:spPr>
      </p:pic>
      <p:pic>
        <p:nvPicPr>
          <p:cNvPr id="12" name="Resim 11">
            <a:extLst>
              <a:ext uri="{FF2B5EF4-FFF2-40B4-BE49-F238E27FC236}">
                <a16:creationId xmlns:a16="http://schemas.microsoft.com/office/drawing/2014/main" id="{3D991849-E6C9-4A15-8740-8BB665F71B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0952" y="1328791"/>
            <a:ext cx="2124290" cy="389183"/>
          </a:xfrm>
          <a:prstGeom prst="rect">
            <a:avLst/>
          </a:prstGeom>
        </p:spPr>
      </p:pic>
      <p:pic>
        <p:nvPicPr>
          <p:cNvPr id="14" name="Resim 13">
            <a:extLst>
              <a:ext uri="{FF2B5EF4-FFF2-40B4-BE49-F238E27FC236}">
                <a16:creationId xmlns:a16="http://schemas.microsoft.com/office/drawing/2014/main" id="{F885EC5D-A85B-444C-A63E-1729A97545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7324" y="3447549"/>
            <a:ext cx="1601654" cy="648828"/>
          </a:xfrm>
          <a:prstGeom prst="rect">
            <a:avLst/>
          </a:prstGeom>
        </p:spPr>
      </p:pic>
      <p:pic>
        <p:nvPicPr>
          <p:cNvPr id="16" name="Resim 15" descr="metin, işaret içeren bir resim&#10;&#10;Açıklama otomatik olarak oluşturuldu">
            <a:extLst>
              <a:ext uri="{FF2B5EF4-FFF2-40B4-BE49-F238E27FC236}">
                <a16:creationId xmlns:a16="http://schemas.microsoft.com/office/drawing/2014/main" id="{8160BE30-B3E5-4C86-B700-A402EE2E4C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58137" y="2942437"/>
            <a:ext cx="859392" cy="859392"/>
          </a:xfrm>
          <a:prstGeom prst="rect">
            <a:avLst/>
          </a:prstGeom>
        </p:spPr>
      </p:pic>
      <p:pic>
        <p:nvPicPr>
          <p:cNvPr id="18" name="Resim 17">
            <a:extLst>
              <a:ext uri="{FF2B5EF4-FFF2-40B4-BE49-F238E27FC236}">
                <a16:creationId xmlns:a16="http://schemas.microsoft.com/office/drawing/2014/main" id="{66527270-D4B3-4B1B-9AF7-2DD370FE46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98554" y="2001265"/>
            <a:ext cx="797558" cy="957070"/>
          </a:xfrm>
          <a:prstGeom prst="rect">
            <a:avLst/>
          </a:prstGeom>
        </p:spPr>
      </p:pic>
      <p:pic>
        <p:nvPicPr>
          <p:cNvPr id="20" name="Resim 19">
            <a:extLst>
              <a:ext uri="{FF2B5EF4-FFF2-40B4-BE49-F238E27FC236}">
                <a16:creationId xmlns:a16="http://schemas.microsoft.com/office/drawing/2014/main" id="{680DFD4C-123C-4C1D-A6BC-E213A0B898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51382" y="1780091"/>
            <a:ext cx="740724" cy="86180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sldNum" idx="12"/>
          </p:nvPr>
        </p:nvSpPr>
        <p:spPr>
          <a:xfrm>
            <a:off x="8532425" y="4618200"/>
            <a:ext cx="611400" cy="52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31" name="Google Shape;131;p17"/>
          <p:cNvSpPr txBox="1">
            <a:spLocks noGrp="1"/>
          </p:cNvSpPr>
          <p:nvPr>
            <p:ph type="ctrTitle"/>
          </p:nvPr>
        </p:nvSpPr>
        <p:spPr>
          <a:xfrm>
            <a:off x="318407" y="565003"/>
            <a:ext cx="5557200" cy="6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EXPLORATION</a:t>
            </a:r>
            <a:endParaRPr dirty="0"/>
          </a:p>
        </p:txBody>
      </p:sp>
      <p:sp>
        <p:nvSpPr>
          <p:cNvPr id="132" name="Google Shape;132;p17"/>
          <p:cNvSpPr txBox="1">
            <a:spLocks noGrp="1"/>
          </p:cNvSpPr>
          <p:nvPr>
            <p:ph type="subTitle" idx="1"/>
          </p:nvPr>
        </p:nvSpPr>
        <p:spPr>
          <a:xfrm>
            <a:off x="318407" y="1196204"/>
            <a:ext cx="8404679" cy="9301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dirty="0"/>
              <a:t>Looked For Duplicated And Null Values In The Data Set.</a:t>
            </a:r>
            <a:br>
              <a:rPr lang="en-US" sz="1600" dirty="0"/>
            </a:br>
            <a:r>
              <a:rPr lang="en-US" sz="1600" dirty="0"/>
              <a:t>Dropped Some Columns From The Data And Changed The Names Of Them.</a:t>
            </a:r>
            <a:br>
              <a:rPr lang="en-US" sz="1600" dirty="0"/>
            </a:br>
            <a:r>
              <a:rPr lang="en-US" sz="1600" dirty="0"/>
              <a:t>Added The Day Column To Data Set.</a:t>
            </a:r>
            <a:endParaRPr lang="en-US" dirty="0"/>
          </a:p>
        </p:txBody>
      </p:sp>
      <p:pic>
        <p:nvPicPr>
          <p:cNvPr id="5" name="Picture 2" descr="C:\Users\Özlen SÖNMEZ\Downloads\WhatsApp Image 2022-03-16 at 21.19.51.jpeg">
            <a:extLst>
              <a:ext uri="{FF2B5EF4-FFF2-40B4-BE49-F238E27FC236}">
                <a16:creationId xmlns:a16="http://schemas.microsoft.com/office/drawing/2014/main" id="{C732BB9F-6110-45E6-B2AE-A611E865B6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04"/>
          <a:stretch/>
        </p:blipFill>
        <p:spPr bwMode="auto">
          <a:xfrm>
            <a:off x="1153838" y="2411224"/>
            <a:ext cx="6733815" cy="1922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sldNum" idx="12"/>
          </p:nvPr>
        </p:nvSpPr>
        <p:spPr>
          <a:xfrm>
            <a:off x="8532425" y="4618200"/>
            <a:ext cx="611400" cy="52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  <p:sp>
        <p:nvSpPr>
          <p:cNvPr id="131" name="Google Shape;131;p17"/>
          <p:cNvSpPr txBox="1">
            <a:spLocks noGrp="1"/>
          </p:cNvSpPr>
          <p:nvPr>
            <p:ph type="ctrTitle"/>
          </p:nvPr>
        </p:nvSpPr>
        <p:spPr>
          <a:xfrm>
            <a:off x="318407" y="565003"/>
            <a:ext cx="5557200" cy="6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PANDEMIC EFFECT</a:t>
            </a:r>
            <a:endParaRPr dirty="0"/>
          </a:p>
        </p:txBody>
      </p:sp>
      <p:sp>
        <p:nvSpPr>
          <p:cNvPr id="10" name="Google Shape;176;p20">
            <a:extLst>
              <a:ext uri="{FF2B5EF4-FFF2-40B4-BE49-F238E27FC236}">
                <a16:creationId xmlns:a16="http://schemas.microsoft.com/office/drawing/2014/main" id="{AA33DC3D-03D1-4EF2-B886-A019481A562B}"/>
              </a:ext>
            </a:extLst>
          </p:cNvPr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94E54BE6-FB73-484D-8F0C-4D8BE63D1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179" y="1235210"/>
            <a:ext cx="5889642" cy="3552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917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8"/>
          <p:cNvSpPr/>
          <p:nvPr/>
        </p:nvSpPr>
        <p:spPr>
          <a:xfrm rot="16200000">
            <a:off x="3027522" y="-1583351"/>
            <a:ext cx="3088956" cy="91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8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40" name="Google Shape;140;p18"/>
          <p:cNvSpPr txBox="1">
            <a:spLocks noGrp="1"/>
          </p:cNvSpPr>
          <p:nvPr>
            <p:ph type="title"/>
          </p:nvPr>
        </p:nvSpPr>
        <p:spPr>
          <a:xfrm>
            <a:off x="516600" y="610372"/>
            <a:ext cx="3679200" cy="572543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pic>
        <p:nvPicPr>
          <p:cNvPr id="9" name="Picture 3" descr="C:\Users\Özlen SÖNMEZ\Downloads\WhatsApp Image 2022-03-16 at 21.28.57.jpeg">
            <a:extLst>
              <a:ext uri="{FF2B5EF4-FFF2-40B4-BE49-F238E27FC236}">
                <a16:creationId xmlns:a16="http://schemas.microsoft.com/office/drawing/2014/main" id="{207E83F8-6A58-4C93-B5C2-F12E03240B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21" y="1836830"/>
            <a:ext cx="4288558" cy="227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5" descr="C:\Users\Özlen SÖNMEZ\Downloads\WhatsApp Image 2022-03-16 at 21.37.21.jpeg">
            <a:extLst>
              <a:ext uri="{FF2B5EF4-FFF2-40B4-BE49-F238E27FC236}">
                <a16:creationId xmlns:a16="http://schemas.microsoft.com/office/drawing/2014/main" id="{BD4D980C-83A2-4917-9F7E-A3F9B965BC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408" y="1836830"/>
            <a:ext cx="4288558" cy="229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9"/>
          <p:cNvSpPr txBox="1">
            <a:spLocks noGrp="1"/>
          </p:cNvSpPr>
          <p:nvPr>
            <p:ph type="title"/>
          </p:nvPr>
        </p:nvSpPr>
        <p:spPr>
          <a:xfrm>
            <a:off x="555614" y="553443"/>
            <a:ext cx="2276271" cy="584967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sp>
        <p:nvSpPr>
          <p:cNvPr id="163" name="Google Shape;163;p19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23" name="Picture 4" descr="C:\Users\Özlen SÖNMEZ\Downloads\WhatsApp Image 2022-03-16 at 21.29.01.jpeg">
            <a:extLst>
              <a:ext uri="{FF2B5EF4-FFF2-40B4-BE49-F238E27FC236}">
                <a16:creationId xmlns:a16="http://schemas.microsoft.com/office/drawing/2014/main" id="{486CB7B9-9F94-4C66-9D2A-216F005717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0087" y="1057729"/>
            <a:ext cx="3941640" cy="3398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3" descr="C:\Users\Özlen SÖNMEZ\Downloads\WhatsApp Image 2022-03-16 at 21.29.00.jpeg">
            <a:extLst>
              <a:ext uri="{FF2B5EF4-FFF2-40B4-BE49-F238E27FC236}">
                <a16:creationId xmlns:a16="http://schemas.microsoft.com/office/drawing/2014/main" id="{2A49ED34-7AEA-4FB3-BCB0-5C3D3E49BB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721" y="1650560"/>
            <a:ext cx="3877878" cy="2336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Google Shape;176;p20">
            <a:extLst>
              <a:ext uri="{FF2B5EF4-FFF2-40B4-BE49-F238E27FC236}">
                <a16:creationId xmlns:a16="http://schemas.microsoft.com/office/drawing/2014/main" id="{DBBEF5BF-78DF-47AD-9841-2286063F7640}"/>
              </a:ext>
            </a:extLst>
          </p:cNvPr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>
            <a:spLocks noGrp="1"/>
          </p:cNvSpPr>
          <p:nvPr>
            <p:ph type="title"/>
          </p:nvPr>
        </p:nvSpPr>
        <p:spPr>
          <a:xfrm>
            <a:off x="932173" y="391790"/>
            <a:ext cx="2262886" cy="54519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14" name="Picture 3" descr="C:\Users\Özlen SÖNMEZ\Downloads\WhatsApp Image 2022-03-16 at 21.29.00 (1).jpeg">
            <a:extLst>
              <a:ext uri="{FF2B5EF4-FFF2-40B4-BE49-F238E27FC236}">
                <a16:creationId xmlns:a16="http://schemas.microsoft.com/office/drawing/2014/main" id="{83952A6D-92D8-49ED-9DFB-57C4E341A8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6382" y="984580"/>
            <a:ext cx="4328672" cy="3174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Google Shape;540;p30">
            <a:extLst>
              <a:ext uri="{FF2B5EF4-FFF2-40B4-BE49-F238E27FC236}">
                <a16:creationId xmlns:a16="http://schemas.microsoft.com/office/drawing/2014/main" id="{965123EA-1130-405F-AD51-33856838FE7D}"/>
              </a:ext>
            </a:extLst>
          </p:cNvPr>
          <p:cNvSpPr/>
          <p:nvPr/>
        </p:nvSpPr>
        <p:spPr>
          <a:xfrm>
            <a:off x="-172633" y="-1"/>
            <a:ext cx="951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Picture 2" descr="C:\Users\Özlen SÖNMEZ\Downloads\WhatsApp Image 2022-03-16 at 21.28.59.jpeg">
            <a:extLst>
              <a:ext uri="{FF2B5EF4-FFF2-40B4-BE49-F238E27FC236}">
                <a16:creationId xmlns:a16="http://schemas.microsoft.com/office/drawing/2014/main" id="{9D7B8992-57D5-4B4A-AE0C-504254D032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5" y="1290600"/>
            <a:ext cx="4369344" cy="2562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176;p20">
            <a:extLst>
              <a:ext uri="{FF2B5EF4-FFF2-40B4-BE49-F238E27FC236}">
                <a16:creationId xmlns:a16="http://schemas.microsoft.com/office/drawing/2014/main" id="{D1E6009B-B220-41F5-88FF-C2903713E2C6}"/>
              </a:ext>
            </a:extLst>
          </p:cNvPr>
          <p:cNvSpPr/>
          <p:nvPr/>
        </p:nvSpPr>
        <p:spPr>
          <a:xfrm>
            <a:off x="0" y="1555666"/>
            <a:ext cx="4629907" cy="3375984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Resim 2" descr="metin, yol içeren bir resim&#10;&#10;Açıklama otomatik olarak oluşturuldu">
            <a:extLst>
              <a:ext uri="{FF2B5EF4-FFF2-40B4-BE49-F238E27FC236}">
                <a16:creationId xmlns:a16="http://schemas.microsoft.com/office/drawing/2014/main" id="{9DADFF20-2225-45C5-A5DB-3BA1B5EF15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1722" y="582207"/>
            <a:ext cx="5548536" cy="3693886"/>
          </a:xfrm>
          <a:prstGeom prst="rect">
            <a:avLst/>
          </a:prstGeom>
        </p:spPr>
      </p:pic>
      <p:sp>
        <p:nvSpPr>
          <p:cNvPr id="595" name="Google Shape;595;p31"/>
          <p:cNvSpPr txBox="1">
            <a:spLocks noGrp="1"/>
          </p:cNvSpPr>
          <p:nvPr>
            <p:ph type="title"/>
          </p:nvPr>
        </p:nvSpPr>
        <p:spPr>
          <a:xfrm>
            <a:off x="153742" y="582207"/>
            <a:ext cx="3679200" cy="55802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CONCLUSION</a:t>
            </a:r>
            <a:endParaRPr dirty="0"/>
          </a:p>
        </p:txBody>
      </p:sp>
      <p:sp>
        <p:nvSpPr>
          <p:cNvPr id="596" name="Google Shape;596;p31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597" name="Google Shape;597;p31"/>
          <p:cNvSpPr txBox="1">
            <a:spLocks noGrp="1"/>
          </p:cNvSpPr>
          <p:nvPr>
            <p:ph type="subTitle" idx="1"/>
          </p:nvPr>
        </p:nvSpPr>
        <p:spPr>
          <a:xfrm>
            <a:off x="153742" y="1676510"/>
            <a:ext cx="2999656" cy="379814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400" dirty="0"/>
              <a:t>Weekdays are busier than Weekends. The busiest days are Tuesday, Thursday and Wednesday. 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400" dirty="0"/>
              <a:t>WTWY should focus their street efforts in the top 10 stations, preferably in the busiest days to avoid wasting their resources.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400" dirty="0"/>
              <a:t>34 ST-PENN STATION should be the first option If time and resources are  limited. The best time interval is 16:00 to 20:00 due to the highest traffic during the day.</a:t>
            </a:r>
            <a:endParaRPr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usiness Geometric Template">
  <a:themeElements>
    <a:clrScheme name="Custom 347">
      <a:dk1>
        <a:srgbClr val="363739"/>
      </a:dk1>
      <a:lt1>
        <a:srgbClr val="FFFFFF"/>
      </a:lt1>
      <a:dk2>
        <a:srgbClr val="888888"/>
      </a:dk2>
      <a:lt2>
        <a:srgbClr val="F5F5EF"/>
      </a:lt2>
      <a:accent1>
        <a:srgbClr val="EFBC49"/>
      </a:accent1>
      <a:accent2>
        <a:srgbClr val="D8A530"/>
      </a:accent2>
      <a:accent3>
        <a:srgbClr val="AB8540"/>
      </a:accent3>
      <a:accent4>
        <a:srgbClr val="494F56"/>
      </a:accent4>
      <a:accent5>
        <a:srgbClr val="888888"/>
      </a:accent5>
      <a:accent6>
        <a:srgbClr val="B1B1B2"/>
      </a:accent6>
      <a:hlink>
        <a:srgbClr val="36373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209</Words>
  <Application>Microsoft Office PowerPoint</Application>
  <PresentationFormat>Ekran Gösterisi (16:9)</PresentationFormat>
  <Paragraphs>36</Paragraphs>
  <Slides>9</Slides>
  <Notes>9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9</vt:i4>
      </vt:variant>
    </vt:vector>
  </HeadingPairs>
  <TitlesOfParts>
    <vt:vector size="14" baseType="lpstr">
      <vt:lpstr>Calibri</vt:lpstr>
      <vt:lpstr>Arial</vt:lpstr>
      <vt:lpstr>Barlow</vt:lpstr>
      <vt:lpstr>Barlow Medium</vt:lpstr>
      <vt:lpstr>Business Geometric Template</vt:lpstr>
      <vt:lpstr>ÖZLEN SÖNMEZ KÜBRA ERENSOY HÜSEYİN AYDOĞAN ATALAY BARUT MUHAMMED KARAÇOBANOĞLU</vt:lpstr>
      <vt:lpstr>Introduction</vt:lpstr>
      <vt:lpstr>Methodology</vt:lpstr>
      <vt:lpstr>DATA EXPLORATION</vt:lpstr>
      <vt:lpstr>PANDEMIC EFFECT</vt:lpstr>
      <vt:lpstr>RESULTS</vt:lpstr>
      <vt:lpstr>RESULTS</vt:lpstr>
      <vt:lpstr>RESULTS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ÖZLEN SÖNMEZ KÜBRA ERENSOY HÜSEYİN AYDOĞAN ATALAY BARUT MUHAMMED KARAÇOBANOĞLU</dc:title>
  <cp:lastModifiedBy>HÜSEYİN AYDOĞAN</cp:lastModifiedBy>
  <cp:revision>2</cp:revision>
  <dcterms:modified xsi:type="dcterms:W3CDTF">2022-03-16T21:40:50Z</dcterms:modified>
</cp:coreProperties>
</file>